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0" r:id="rId2"/>
    <p:sldId id="257" r:id="rId3"/>
    <p:sldId id="258" r:id="rId4"/>
    <p:sldId id="318" r:id="rId5"/>
    <p:sldId id="320" r:id="rId6"/>
    <p:sldId id="319" r:id="rId7"/>
    <p:sldId id="321" r:id="rId8"/>
    <p:sldId id="264" r:id="rId9"/>
    <p:sldId id="265" r:id="rId10"/>
    <p:sldId id="322" r:id="rId11"/>
    <p:sldId id="260" r:id="rId12"/>
    <p:sldId id="261" r:id="rId13"/>
    <p:sldId id="262" r:id="rId14"/>
    <p:sldId id="317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4" autoAdjust="0"/>
    <p:restoredTop sz="93253" autoAdjust="0"/>
  </p:normalViewPr>
  <p:slideViewPr>
    <p:cSldViewPr>
      <p:cViewPr varScale="1">
        <p:scale>
          <a:sx n="107" d="100"/>
          <a:sy n="107" d="100"/>
        </p:scale>
        <p:origin x="21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6F533-1E87-7742-9A9C-18385435CA65}" type="datetimeFigureOut">
              <a:rPr lang="pt-BR" smtClean="0"/>
              <a:t>07/04/2021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098A3-8A69-0843-A3A6-C24ECC419F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65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4B999-21BE-5A47-8F39-7C4DA63C638E}" type="datetimeFigureOut">
              <a:rPr lang="pt-BR" smtClean="0"/>
              <a:t>07/04/2021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FE25C-E301-A24C-9916-E337FDAEE8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35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366B2-044D-1D45-B119-6E0D62F8BA26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33452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31B6-EC57-A344-B306-278B02C99EFF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46324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31AC-8BB9-474C-948A-92A4FED177AC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84071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426F3-D45C-4B4C-A2CA-9AC552733447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11789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CD34D-7DC7-E046-B705-7EAA4CD2E08E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3604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366EA-7AD9-1F4D-A115-CFAF47AA113A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62996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B3C38-4EB1-8F49-BF9D-0357BFBD0DE5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56107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34056-3ACE-6E43-A614-E104D090280B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21727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7C7E2-4807-3F46-8670-BD14301C155A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76807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102E9-C740-334E-9543-FE61B1835975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126674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x-non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3A4D5-7944-0745-A5E2-0244DF346CC0}" type="slidenum">
              <a:rPr lang="es-ES" altLang="x-none"/>
              <a:pPr/>
              <a:t>‹nº›</a:t>
            </a:fld>
            <a:endParaRPr lang="es-ES" altLang="x-none"/>
          </a:p>
        </p:txBody>
      </p:sp>
    </p:spTree>
    <p:extLst>
      <p:ext uri="{BB962C8B-B14F-4D97-AF65-F5344CB8AC3E}">
        <p14:creationId xmlns:p14="http://schemas.microsoft.com/office/powerpoint/2010/main" val="5055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x-none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x-none"/>
              <a:t>Haga clic para modificar el estilo de texto del patrón</a:t>
            </a:r>
          </a:p>
          <a:p>
            <a:pPr lvl="1"/>
            <a:r>
              <a:rPr lang="es-ES" altLang="x-none"/>
              <a:t>Segundo nivel</a:t>
            </a:r>
          </a:p>
          <a:p>
            <a:pPr lvl="2"/>
            <a:r>
              <a:rPr lang="es-ES" altLang="x-none"/>
              <a:t>Tercer nivel</a:t>
            </a:r>
          </a:p>
          <a:p>
            <a:pPr lvl="3"/>
            <a:r>
              <a:rPr lang="es-ES" altLang="x-none"/>
              <a:t>Cuarto nivel</a:t>
            </a:r>
          </a:p>
          <a:p>
            <a:pPr lvl="4"/>
            <a:r>
              <a:rPr lang="es-ES" altLang="x-none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x-non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x-non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9B3879-2690-0640-BBCC-7740F3722F19}" type="slidenum">
              <a:rPr lang="es-ES" altLang="x-none"/>
              <a:pPr/>
              <a:t>‹nº›</a:t>
            </a:fld>
            <a:endParaRPr lang="es-E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endParaRPr lang="pt-BR" sz="1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916" y="330485"/>
            <a:ext cx="1152128" cy="1185046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21CD95D-45A2-EC42-A841-93A917794AA3}"/>
              </a:ext>
            </a:extLst>
          </p:cNvPr>
          <p:cNvSpPr/>
          <p:nvPr/>
        </p:nvSpPr>
        <p:spPr>
          <a:xfrm>
            <a:off x="611560" y="1416165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atin typeface="American Typewriter" panose="02090604020004020304" pitchFamily="18" charset="77"/>
              </a:rPr>
              <a:t>Desigualdades e recuperação da aprendizagem no pós - pandemia</a:t>
            </a:r>
            <a:endParaRPr lang="pt-BR" sz="4000" dirty="0">
              <a:latin typeface="American Typewriter" panose="02090604020004020304" pitchFamily="18" charset="77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1E72199-B514-124E-829A-266C7535EF7E}"/>
              </a:ext>
            </a:extLst>
          </p:cNvPr>
          <p:cNvSpPr txBox="1"/>
          <p:nvPr/>
        </p:nvSpPr>
        <p:spPr>
          <a:xfrm>
            <a:off x="1269976" y="4846307"/>
            <a:ext cx="74168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Zara Figueiredo Tripodi</a:t>
            </a:r>
          </a:p>
          <a:p>
            <a:pPr algn="r"/>
            <a:r>
              <a:rPr lang="pt-BR" sz="1600" dirty="0" err="1"/>
              <a:t>Profª</a:t>
            </a:r>
            <a:r>
              <a:rPr lang="pt-BR" sz="1600" dirty="0"/>
              <a:t>. Universidade Federal de Ouro Preto</a:t>
            </a:r>
          </a:p>
          <a:p>
            <a:pPr algn="r"/>
            <a:r>
              <a:rPr lang="pt-BR" sz="1600" dirty="0"/>
              <a:t>Coordenadora do Programa de Pós-Graduação em Educação/UFOP</a:t>
            </a:r>
          </a:p>
          <a:p>
            <a:pPr algn="r"/>
            <a:r>
              <a:rPr lang="pt-BR" sz="1600" dirty="0"/>
              <a:t>Núcleo de Estudos e Políticas Públicas de Educação -NEPPPE</a:t>
            </a:r>
          </a:p>
          <a:p>
            <a:pPr algn="r"/>
            <a:r>
              <a:rPr lang="pt-BR" sz="1600" dirty="0"/>
              <a:t>zarafigueiredo@gmail.com</a:t>
            </a:r>
          </a:p>
        </p:txBody>
      </p:sp>
    </p:spTree>
    <p:extLst>
      <p:ext uri="{BB962C8B-B14F-4D97-AF65-F5344CB8AC3E}">
        <p14:creationId xmlns:p14="http://schemas.microsoft.com/office/powerpoint/2010/main" val="1441761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419BA-BA92-0D44-BFDE-C78E3632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merican Typewriter" panose="02090604020004020304" pitchFamily="18" charset="77"/>
              </a:rPr>
              <a:t>Durante a pandemia</a:t>
            </a:r>
          </a:p>
        </p:txBody>
      </p:sp>
      <p:pic>
        <p:nvPicPr>
          <p:cNvPr id="5" name="Espaço Reservado para Conteúdo 4" descr="Tabela&#10;&#10;Descrição gerada automaticamente">
            <a:extLst>
              <a:ext uri="{FF2B5EF4-FFF2-40B4-BE49-F238E27FC236}">
                <a16:creationId xmlns:a16="http://schemas.microsoft.com/office/drawing/2014/main" id="{2A84E413-7213-A145-9E73-E55EE4BFE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087389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15F9245-7AB2-8740-906F-76DA2B7DAD39}"/>
              </a:ext>
            </a:extLst>
          </p:cNvPr>
          <p:cNvSpPr txBox="1"/>
          <p:nvPr/>
        </p:nvSpPr>
        <p:spPr>
          <a:xfrm>
            <a:off x="4122781" y="591792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Times" pitchFamily="2" charset="0"/>
              </a:rPr>
              <a:t>(Filho, 2021)</a:t>
            </a:r>
          </a:p>
        </p:txBody>
      </p:sp>
    </p:spTree>
    <p:extLst>
      <p:ext uri="{BB962C8B-B14F-4D97-AF65-F5344CB8AC3E}">
        <p14:creationId xmlns:p14="http://schemas.microsoft.com/office/powerpoint/2010/main" val="283602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>
                <a:solidFill>
                  <a:schemeClr val="tx1"/>
                </a:solidFill>
                <a:latin typeface="American Typewriter" charset="0"/>
              </a:rPr>
              <a:t>Etapas Distintas: perdas e intervenções distintas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sz="2800" dirty="0"/>
              <a:t> Prejuízo de oportunidades – Interação do contexto socioeconômico e pertencimento social; </a:t>
            </a:r>
          </a:p>
          <a:p>
            <a:pPr algn="just">
              <a:buFont typeface="Wingdings" pitchFamily="2" charset="2"/>
              <a:buChar char="q"/>
            </a:pPr>
            <a:endParaRPr lang="pt-BR" sz="2800" dirty="0"/>
          </a:p>
          <a:p>
            <a:pPr algn="just">
              <a:buFont typeface="Wingdings" pitchFamily="2" charset="2"/>
              <a:buChar char="q"/>
            </a:pPr>
            <a:r>
              <a:rPr lang="pt-BR" sz="2800" dirty="0"/>
              <a:t>Prejuízo de oportunidades educacionais – Fatores intraescolares e atuação/inação  do contexto e pertencimento social;</a:t>
            </a:r>
          </a:p>
          <a:p>
            <a:pPr algn="just">
              <a:buFont typeface="Wingdings" pitchFamily="2" charset="2"/>
              <a:buChar char="q"/>
            </a:pP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  <a:p>
            <a:pPr algn="just">
              <a:buFont typeface="Wingdings" pitchFamily="2" charset="2"/>
              <a:buChar char="q"/>
            </a:pPr>
            <a:endParaRPr lang="pt-BR" sz="28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9C3BEFB-F6BC-1049-A24D-26DC61B9F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1745"/>
            <a:ext cx="864096" cy="88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6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>
                <a:solidFill>
                  <a:schemeClr val="tx1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Questões de método e de conceito para o retorno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sz="2400" dirty="0"/>
              <a:t>Impossibilidade de não computar 2020 para alguns grupos;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dirty="0"/>
              <a:t>Desaprender ou não avançar?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dirty="0"/>
              <a:t>Construção de aprendizagem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dirty="0"/>
              <a:t>Reprovação;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dirty="0"/>
              <a:t>Mimetização da sala de aula na pandemia desconsidera o efeito socioeconômico sobre aprendizagens;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dirty="0"/>
              <a:t>Princípio de Justiça Social (Crahay, 2000).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  <a:p>
            <a:pPr algn="just">
              <a:buFont typeface="Wingdings" pitchFamily="2" charset="2"/>
              <a:buChar char="q"/>
            </a:pPr>
            <a:endParaRPr lang="pt-BR" sz="2400" dirty="0"/>
          </a:p>
          <a:p>
            <a:pPr algn="just">
              <a:buFont typeface="Wingdings" pitchFamily="2" charset="2"/>
              <a:buChar char="q"/>
            </a:pPr>
            <a:endParaRPr lang="pt-BR" sz="2400" dirty="0"/>
          </a:p>
          <a:p>
            <a:pPr algn="just">
              <a:buFont typeface="Wingdings" pitchFamily="2" charset="2"/>
              <a:buChar char="q"/>
            </a:pPr>
            <a:endParaRPr lang="pt-BR" sz="2400" dirty="0"/>
          </a:p>
          <a:p>
            <a:pPr algn="just">
              <a:buFont typeface="Wingdings" pitchFamily="2" charset="2"/>
              <a:buChar char="q"/>
            </a:pPr>
            <a:endParaRPr lang="pt-BR" sz="2400" dirty="0"/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31837"/>
            <a:ext cx="864096" cy="88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58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pt-BR" sz="3200" b="1" dirty="0">
                <a:latin typeface="American Typewriter" panose="02090604020004020304" pitchFamily="18" charset="77"/>
              </a:rPr>
              <a:t>Janela de Oportunidade educacional: educação como direito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sz="1800" dirty="0"/>
              <a:t>Estrutura Básica Educacional e Justiça Social: aprendizagens e insumos</a:t>
            </a:r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>
              <a:buFont typeface="Wingdings" pitchFamily="2" charset="2"/>
              <a:buChar char="q"/>
            </a:pPr>
            <a:r>
              <a:rPr lang="pt-BR" sz="1800" dirty="0"/>
              <a:t>Meritocracia em questão: turmas, avaliação, método, didática;</a:t>
            </a:r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>
              <a:buFont typeface="Wingdings" pitchFamily="2" charset="2"/>
              <a:buChar char="q"/>
            </a:pPr>
            <a:r>
              <a:rPr lang="pt-BR" sz="1800" dirty="0"/>
              <a:t>Pontos de partida na sociedade e atuação da educação;</a:t>
            </a:r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>
              <a:buFont typeface="Wingdings" pitchFamily="2" charset="2"/>
              <a:buChar char="q"/>
            </a:pPr>
            <a:r>
              <a:rPr lang="pt-BR" sz="1800" dirty="0"/>
              <a:t>Desenho de educação integral não tempo integral;</a:t>
            </a:r>
          </a:p>
          <a:p>
            <a:pPr algn="just">
              <a:buFont typeface="Wingdings" pitchFamily="2" charset="2"/>
              <a:buChar char="q"/>
            </a:pPr>
            <a:endParaRPr lang="pt-BR" sz="1800" dirty="0"/>
          </a:p>
          <a:p>
            <a:pPr algn="just" eaLnBrk="1" hangingPunct="1">
              <a:buFont typeface="Wingdings" pitchFamily="2" charset="2"/>
              <a:buChar char="q"/>
            </a:pPr>
            <a:r>
              <a:rPr lang="pt-BR" sz="1800" dirty="0">
                <a:latin typeface="Arial" charset="0"/>
                <a:ea typeface="Arial" charset="0"/>
                <a:cs typeface="Arial" charset="0"/>
              </a:rPr>
              <a:t>O ensino deve ser organizado em função dos objetivos a serem alcançados por todos;</a:t>
            </a:r>
          </a:p>
          <a:p>
            <a:pPr algn="just" eaLnBrk="1" hangingPunct="1">
              <a:buFont typeface="Wingdings" pitchFamily="2" charset="2"/>
              <a:buChar char="q"/>
            </a:pPr>
            <a:endParaRPr lang="pt-BR" sz="1800" dirty="0">
              <a:latin typeface="Arial" charset="0"/>
              <a:ea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BR" sz="1800" dirty="0">
                <a:latin typeface="Arial" charset="0"/>
                <a:ea typeface="Arial" charset="0"/>
                <a:cs typeface="Arial" charset="0"/>
              </a:rPr>
              <a:t>adequação entre as oportunidades educativas colocadas à disposição e o tempo e a orientação que ele precisa.</a:t>
            </a:r>
          </a:p>
          <a:p>
            <a:pPr algn="just">
              <a:buFont typeface="Wingdings" pitchFamily="2" charset="2"/>
              <a:buChar char="q"/>
            </a:pPr>
            <a:endParaRPr lang="pt-BR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buNone/>
            </a:pPr>
            <a:endParaRPr lang="pt-BR" sz="18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5CCFCC9-7A0B-B24C-A927-9A28D0C806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31837"/>
            <a:ext cx="864096" cy="88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04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521A6F-2F2D-D844-814C-C06AE8D9B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458"/>
            <a:ext cx="8229600" cy="4760706"/>
          </a:xfrm>
        </p:spPr>
        <p:txBody>
          <a:bodyPr/>
          <a:lstStyle/>
          <a:p>
            <a:pPr marL="0" indent="0" algn="ctr">
              <a:buNone/>
            </a:pPr>
            <a:r>
              <a:rPr lang="pt-BR" sz="1800" b="1" dirty="0"/>
              <a:t>Referências Bibliográficas</a:t>
            </a:r>
          </a:p>
          <a:p>
            <a:pPr marL="0" indent="0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400" dirty="0"/>
              <a:t>DELGADO, V.S.; TRIPODI, F. </a:t>
            </a:r>
            <a:r>
              <a:rPr lang="pt-BR" sz="1400" dirty="0" err="1"/>
              <a:t>Z</a:t>
            </a:r>
            <a:r>
              <a:rPr lang="pt-BR" sz="1400" dirty="0"/>
              <a:t>. Relatório de Pesquisa. 2021. </a:t>
            </a:r>
            <a:r>
              <a:rPr lang="pt-BR" sz="1400" dirty="0" err="1"/>
              <a:t>mimeo</a:t>
            </a:r>
            <a:r>
              <a:rPr lang="pt-BR" sz="1400" dirty="0"/>
              <a:t>.</a:t>
            </a:r>
          </a:p>
          <a:p>
            <a:pPr marL="0" indent="0" algn="just">
              <a:buNone/>
            </a:pPr>
            <a:endParaRPr lang="pt-BR" sz="1400" dirty="0"/>
          </a:p>
          <a:p>
            <a:pPr marL="0" indent="0" algn="just">
              <a:buNone/>
            </a:pPr>
            <a:r>
              <a:rPr lang="pt-BR" sz="1400" dirty="0"/>
              <a:t>ALVES, M.T.G; FERRÃO, M.E. </a:t>
            </a:r>
            <a:r>
              <a:rPr lang="pt-BR" sz="1400" b="1" dirty="0"/>
              <a:t>Estud. Aval. </a:t>
            </a:r>
            <a:r>
              <a:rPr lang="pt-BR" sz="1400" b="1" dirty="0" err="1"/>
              <a:t>Educ</a:t>
            </a:r>
            <a:r>
              <a:rPr lang="pt-BR" sz="1400" dirty="0" err="1"/>
              <a:t>.São</a:t>
            </a:r>
            <a:r>
              <a:rPr lang="pt-BR" sz="1400" dirty="0"/>
              <a:t> Paulo, v. 30, </a:t>
            </a:r>
            <a:r>
              <a:rPr lang="pt-BR" sz="1400" dirty="0" err="1"/>
              <a:t>n</a:t>
            </a:r>
            <a:r>
              <a:rPr lang="pt-BR" sz="1400" dirty="0"/>
              <a:t>. 75, p. 688-720, set./dez. 2019</a:t>
            </a:r>
          </a:p>
          <a:p>
            <a:pPr marL="0" indent="0" algn="just">
              <a:buNone/>
            </a:pPr>
            <a:endParaRPr lang="pt-BR" sz="1400" dirty="0"/>
          </a:p>
          <a:p>
            <a:pPr marL="0" indent="0" algn="just">
              <a:buNone/>
            </a:pPr>
            <a:r>
              <a:rPr lang="pt-BR" sz="1400" dirty="0"/>
              <a:t>CRAHAY, M. Poderá a escola ser justa e eficaz?  Da igualdade das oportunidades à igualdade dos  conhecimentos. Lisboa: Instituto Piaget, 2000.</a:t>
            </a:r>
          </a:p>
          <a:p>
            <a:pPr marL="0" indent="0" algn="just">
              <a:buNone/>
            </a:pPr>
            <a:endParaRPr lang="pt-BR" sz="1400" dirty="0"/>
          </a:p>
          <a:p>
            <a:pPr marL="0" indent="0" algn="just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ERNICA, Mauricio; RODRIGUES, Erica Castilho. Desigualdades Educacionais em metrópoles: território, nível socioeconômico, raça e gênero..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 Educ. Soc.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  Campinas ,  v. 41,  e228514,    2020 </a:t>
            </a:r>
            <a:endParaRPr lang="pt-BR" sz="1400" dirty="0"/>
          </a:p>
          <a:p>
            <a:pPr marL="0" indent="0" algn="just">
              <a:buNone/>
            </a:pPr>
            <a:endParaRPr lang="pt-BR" sz="1400" dirty="0"/>
          </a:p>
          <a:p>
            <a:pPr marL="0" indent="0" algn="just">
              <a:buNone/>
            </a:pPr>
            <a:r>
              <a:rPr lang="pt-BR" sz="1400" dirty="0"/>
              <a:t>FILHO, N.M. Legado de uma pandemia: 26 vozes conversam sobre os aprendizados para política pública. In. MULLER, L.M.(Org.) – Rio de Janeiro, RJ: Autografia, 2021. pp.43-59</a:t>
            </a:r>
          </a:p>
          <a:p>
            <a:pPr marL="0" indent="0" algn="just">
              <a:buNone/>
            </a:pPr>
            <a:endParaRPr lang="pt-BR" sz="14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18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9F45711-81C6-1345-AFFE-C3A525CA7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76672"/>
            <a:ext cx="864096" cy="88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4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664"/>
            <a:ext cx="8229600" cy="1008113"/>
          </a:xfrm>
        </p:spPr>
        <p:txBody>
          <a:bodyPr/>
          <a:lstStyle/>
          <a:p>
            <a:r>
              <a:rPr lang="en-US" altLang="x-none" sz="3600" b="1" dirty="0" err="1">
                <a:solidFill>
                  <a:schemeClr val="tx1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Questões</a:t>
            </a:r>
            <a:r>
              <a:rPr lang="en-US" altLang="x-none" sz="3600" b="1" dirty="0">
                <a:solidFill>
                  <a:schemeClr val="tx1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n-US" altLang="x-none" sz="3600" b="1" dirty="0" err="1">
                <a:solidFill>
                  <a:schemeClr val="tx1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Iniciais</a:t>
            </a:r>
            <a:endParaRPr lang="x-none" altLang="x-none" sz="3600" b="1" dirty="0">
              <a:solidFill>
                <a:schemeClr val="tx1"/>
              </a:solid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7364"/>
            <a:ext cx="8229600" cy="4924386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altLang="x-none" sz="2400" dirty="0"/>
              <a:t>Clareza dos cenários de aprendizagem que antecederam à pandemia;</a:t>
            </a:r>
          </a:p>
          <a:p>
            <a:pPr marL="514350" indent="-514350" algn="just">
              <a:buAutoNum type="romanLcParenR"/>
            </a:pPr>
            <a:endParaRPr lang="pt-BR" altLang="x-none" sz="2400" dirty="0"/>
          </a:p>
          <a:p>
            <a:pPr algn="just">
              <a:buFont typeface="Wingdings" pitchFamily="2" charset="2"/>
              <a:buChar char="q"/>
            </a:pPr>
            <a:r>
              <a:rPr lang="en-US" altLang="x-none" sz="2400" dirty="0" err="1"/>
              <a:t>Delimitação</a:t>
            </a:r>
            <a:r>
              <a:rPr lang="en-US" altLang="x-none" sz="2400" dirty="0"/>
              <a:t> dos </a:t>
            </a:r>
            <a:r>
              <a:rPr lang="en-US" altLang="x-none" sz="2400" dirty="0" err="1"/>
              <a:t>propósitos</a:t>
            </a:r>
            <a:r>
              <a:rPr lang="en-US" altLang="x-none" sz="2400" dirty="0"/>
              <a:t> e </a:t>
            </a:r>
            <a:r>
              <a:rPr lang="en-US" altLang="x-none" sz="2400" dirty="0" err="1"/>
              <a:t>expectativas</a:t>
            </a:r>
            <a:r>
              <a:rPr lang="en-US" altLang="x-none" sz="2400" dirty="0"/>
              <a:t> de </a:t>
            </a:r>
            <a:r>
              <a:rPr lang="en-US" altLang="x-none" sz="2400" dirty="0" err="1"/>
              <a:t>cada</a:t>
            </a:r>
            <a:r>
              <a:rPr lang="en-US" altLang="x-none" sz="2400" dirty="0"/>
              <a:t> </a:t>
            </a:r>
            <a:r>
              <a:rPr lang="en-US" altLang="x-none" sz="2400" dirty="0" err="1"/>
              <a:t>etapa</a:t>
            </a:r>
            <a:r>
              <a:rPr lang="en-US" altLang="x-none" sz="2400" dirty="0"/>
              <a:t>: </a:t>
            </a:r>
            <a:r>
              <a:rPr lang="en-US" altLang="x-none" sz="2400" dirty="0" err="1"/>
              <a:t>Educação</a:t>
            </a:r>
            <a:r>
              <a:rPr lang="en-US" altLang="x-none" sz="2400" dirty="0"/>
              <a:t> </a:t>
            </a:r>
            <a:r>
              <a:rPr lang="en-US" altLang="x-none" sz="2400" dirty="0" err="1"/>
              <a:t>Infantil</a:t>
            </a:r>
            <a:r>
              <a:rPr lang="en-US" altLang="x-none" sz="2400" dirty="0"/>
              <a:t>/Ensino Fundamental/Ensino </a:t>
            </a:r>
            <a:r>
              <a:rPr lang="en-US" altLang="x-none" sz="2400" dirty="0" err="1"/>
              <a:t>médio</a:t>
            </a:r>
            <a:r>
              <a:rPr lang="en-US" altLang="x-none" sz="2400" dirty="0"/>
              <a:t>;</a:t>
            </a:r>
          </a:p>
          <a:p>
            <a:pPr algn="just">
              <a:buFont typeface="Wingdings" pitchFamily="2" charset="2"/>
              <a:buChar char="q"/>
            </a:pPr>
            <a:endParaRPr lang="en-US" altLang="x-none" sz="2400" dirty="0"/>
          </a:p>
          <a:p>
            <a:pPr algn="just">
              <a:buFont typeface="Wingdings" pitchFamily="2" charset="2"/>
              <a:buChar char="q"/>
            </a:pPr>
            <a:r>
              <a:rPr lang="en-US" altLang="x-none" sz="2400" dirty="0"/>
              <a:t>“</a:t>
            </a:r>
            <a:r>
              <a:rPr lang="en-US" altLang="x-none" sz="2400" dirty="0" err="1"/>
              <a:t>Janela</a:t>
            </a:r>
            <a:r>
              <a:rPr lang="en-US" altLang="x-none" sz="2400" dirty="0"/>
              <a:t> de </a:t>
            </a:r>
            <a:r>
              <a:rPr lang="en-US" altLang="x-none" sz="2400" dirty="0" err="1"/>
              <a:t>Oportunidade</a:t>
            </a:r>
            <a:r>
              <a:rPr lang="en-US" altLang="x-none" sz="2400" dirty="0"/>
              <a:t>” para </a:t>
            </a:r>
            <a:r>
              <a:rPr lang="en-US" altLang="x-none" sz="2400" dirty="0" err="1"/>
              <a:t>reorganização</a:t>
            </a:r>
            <a:r>
              <a:rPr lang="en-US" altLang="x-none" sz="2400" dirty="0"/>
              <a:t> do </a:t>
            </a:r>
            <a:r>
              <a:rPr lang="en-US" altLang="x-none" sz="2400" dirty="0" err="1"/>
              <a:t>trabalho</a:t>
            </a:r>
            <a:r>
              <a:rPr lang="en-US" altLang="x-none" sz="2400" dirty="0"/>
              <a:t> escolar em </a:t>
            </a:r>
            <a:r>
              <a:rPr lang="en-US" altLang="x-none" sz="2400" dirty="0" err="1"/>
              <a:t>outras</a:t>
            </a:r>
            <a:r>
              <a:rPr lang="en-US" altLang="x-none" sz="2400" dirty="0"/>
              <a:t> bases;</a:t>
            </a:r>
          </a:p>
          <a:p>
            <a:pPr algn="just">
              <a:buFont typeface="Wingdings" pitchFamily="2" charset="2"/>
              <a:buChar char="q"/>
            </a:pPr>
            <a:endParaRPr lang="en-US" altLang="x-none" sz="2400" dirty="0"/>
          </a:p>
          <a:p>
            <a:pPr algn="just">
              <a:buFont typeface="Wingdings" pitchFamily="2" charset="2"/>
              <a:buChar char="q"/>
            </a:pPr>
            <a:r>
              <a:rPr lang="en-US" altLang="x-none" sz="2400" dirty="0" err="1"/>
              <a:t>Contrato</a:t>
            </a:r>
            <a:r>
              <a:rPr lang="en-US" altLang="x-none" sz="2400" dirty="0"/>
              <a:t> </a:t>
            </a:r>
            <a:r>
              <a:rPr lang="en-US" altLang="x-none" sz="2400" dirty="0" err="1"/>
              <a:t>Ético</a:t>
            </a:r>
            <a:r>
              <a:rPr lang="en-US" altLang="x-none" sz="2400" dirty="0"/>
              <a:t>: </a:t>
            </a:r>
            <a:r>
              <a:rPr lang="en-US" altLang="x-none" sz="2400" dirty="0" err="1"/>
              <a:t>Princípio</a:t>
            </a:r>
            <a:r>
              <a:rPr lang="en-US" altLang="x-none" sz="2400" dirty="0"/>
              <a:t> de </a:t>
            </a:r>
            <a:r>
              <a:rPr lang="en-US" altLang="x-none" sz="2400" dirty="0" err="1"/>
              <a:t>Justiça</a:t>
            </a:r>
            <a:r>
              <a:rPr lang="en-US" altLang="x-none" sz="2400" dirty="0"/>
              <a:t> Social </a:t>
            </a:r>
            <a:r>
              <a:rPr lang="en-US" altLang="x-none" sz="2400" dirty="0" err="1"/>
              <a:t>na</a:t>
            </a:r>
            <a:r>
              <a:rPr lang="en-US" altLang="x-none" sz="2400" dirty="0"/>
              <a:t> </a:t>
            </a:r>
            <a:r>
              <a:rPr lang="en-US" altLang="x-none" sz="2400" dirty="0" err="1"/>
              <a:t>Educação</a:t>
            </a:r>
            <a:r>
              <a:rPr lang="en-US" altLang="x-none" sz="2400" dirty="0"/>
              <a:t> </a:t>
            </a:r>
            <a:r>
              <a:rPr lang="en-US" altLang="x-none" sz="2400" dirty="0" err="1"/>
              <a:t>Básica</a:t>
            </a:r>
            <a:endParaRPr lang="en-US" altLang="x-none" sz="2400" dirty="0"/>
          </a:p>
          <a:p>
            <a:pPr algn="just">
              <a:buFont typeface="Wingdings" pitchFamily="2" charset="2"/>
              <a:buChar char="q"/>
            </a:pPr>
            <a:endParaRPr lang="en-US" altLang="x-none" sz="2400" dirty="0"/>
          </a:p>
          <a:p>
            <a:pPr marL="514350" indent="-514350">
              <a:buAutoNum type="romanLcParenR"/>
            </a:pPr>
            <a:endParaRPr lang="en-US" altLang="x-none" sz="2400" dirty="0"/>
          </a:p>
          <a:p>
            <a:pPr marL="514350" indent="-514350">
              <a:buAutoNum type="romanLcParenR"/>
            </a:pPr>
            <a:endParaRPr lang="en-US" altLang="x-none" sz="2400" dirty="0"/>
          </a:p>
          <a:p>
            <a:pPr marL="514350" indent="-514350">
              <a:buAutoNum type="romanLcParenR"/>
            </a:pPr>
            <a:endParaRPr lang="x-none" altLang="x-none" sz="24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86019"/>
            <a:ext cx="1138808" cy="11713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pt-BR" sz="3200" b="1" dirty="0">
                <a:latin typeface="American Typewriter" charset="0"/>
                <a:ea typeface="American Typewriter" charset="0"/>
                <a:cs typeface="American Typewriter" charset="0"/>
              </a:rPr>
              <a:t>Cenário </a:t>
            </a:r>
            <a:r>
              <a:rPr lang="pt-BR" sz="3200" b="1" dirty="0" err="1">
                <a:latin typeface="American Typewriter" charset="0"/>
                <a:ea typeface="American Typewriter" charset="0"/>
                <a:cs typeface="American Typewriter" charset="0"/>
              </a:rPr>
              <a:t>pré</a:t>
            </a:r>
            <a:r>
              <a:rPr lang="pt-BR" sz="3200" b="1" dirty="0">
                <a:latin typeface="American Typewriter" charset="0"/>
                <a:ea typeface="American Typewriter" charset="0"/>
                <a:cs typeface="American Typewriter" charset="0"/>
              </a:rPr>
              <a:t>-pandemia</a:t>
            </a:r>
            <a:br>
              <a:rPr lang="pt-BR" sz="3200" b="1" dirty="0">
                <a:latin typeface="American Typewriter" charset="0"/>
                <a:ea typeface="American Typewriter" charset="0"/>
                <a:cs typeface="American Typewriter" charset="0"/>
              </a:rPr>
            </a:br>
            <a:r>
              <a:rPr lang="pt-BR" sz="3200" b="1" dirty="0">
                <a:latin typeface="American Typewriter" charset="0"/>
                <a:ea typeface="American Typewriter" charset="0"/>
                <a:cs typeface="American Typewriter" charset="0"/>
              </a:rPr>
              <a:t>O que dizem os dados?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 algn="just">
              <a:buNone/>
            </a:pPr>
            <a:r>
              <a:rPr lang="pt-BR" sz="2000" dirty="0"/>
              <a:t>2007-2019: Índices de Desenvolvimento da Educação melhoraram (Alves e Ferrão, 2020; Delgado e Tripodi, 2021);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2007 – 2019: Nível de promoção melhorou (Alves e Ferrão, 2020; Delgado e Tripodi, 2021);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2014-2019: Índice de acesso à creche e pré-escolar apresentou progresso (INEP,);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2007-2019: Avanço tímido na equidade;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Qualidade (resultados) &amp; Equidade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86019"/>
            <a:ext cx="1138808" cy="117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9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3A0F248A-6DBC-3B42-9FCA-0D9166178F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84433"/>
              </p:ext>
            </p:extLst>
          </p:nvPr>
        </p:nvGraphicFramePr>
        <p:xfrm>
          <a:off x="258180" y="860348"/>
          <a:ext cx="8627641" cy="5137311"/>
        </p:xfrm>
        <a:graphic>
          <a:graphicData uri="http://schemas.openxmlformats.org/drawingml/2006/table">
            <a:tbl>
              <a:tblPr firstRow="1" firstCol="1" bandRow="1">
                <a:solidFill>
                  <a:schemeClr val="tx1">
                    <a:lumMod val="75000"/>
                    <a:lumOff val="25000"/>
                  </a:schemeClr>
                </a:solidFill>
                <a:tableStyleId>{5C22544A-7EE6-4342-B048-85BDC9FD1C3A}</a:tableStyleId>
              </a:tblPr>
              <a:tblGrid>
                <a:gridCol w="2658075">
                  <a:extLst>
                    <a:ext uri="{9D8B030D-6E8A-4147-A177-3AD203B41FA5}">
                      <a16:colId xmlns:a16="http://schemas.microsoft.com/office/drawing/2014/main" val="1053297794"/>
                    </a:ext>
                  </a:extLst>
                </a:gridCol>
                <a:gridCol w="1621892">
                  <a:extLst>
                    <a:ext uri="{9D8B030D-6E8A-4147-A177-3AD203B41FA5}">
                      <a16:colId xmlns:a16="http://schemas.microsoft.com/office/drawing/2014/main" val="2763792268"/>
                    </a:ext>
                  </a:extLst>
                </a:gridCol>
                <a:gridCol w="2191008">
                  <a:extLst>
                    <a:ext uri="{9D8B030D-6E8A-4147-A177-3AD203B41FA5}">
                      <a16:colId xmlns:a16="http://schemas.microsoft.com/office/drawing/2014/main" val="3952406566"/>
                    </a:ext>
                  </a:extLst>
                </a:gridCol>
                <a:gridCol w="2156666">
                  <a:extLst>
                    <a:ext uri="{9D8B030D-6E8A-4147-A177-3AD203B41FA5}">
                      <a16:colId xmlns:a16="http://schemas.microsoft.com/office/drawing/2014/main" val="1785187668"/>
                    </a:ext>
                  </a:extLst>
                </a:gridCol>
              </a:tblGrid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b="0" cap="none" spc="0">
                          <a:solidFill>
                            <a:schemeClr val="bg1"/>
                          </a:solidFill>
                          <a:effectLst/>
                        </a:rPr>
                        <a:t>Grupo</a:t>
                      </a:r>
                      <a:endParaRPr lang="pt-BR" sz="15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b="0" cap="none" spc="0">
                          <a:solidFill>
                            <a:schemeClr val="bg1"/>
                          </a:solidFill>
                          <a:effectLst/>
                        </a:rPr>
                        <a:t>Brasil</a:t>
                      </a:r>
                      <a:endParaRPr lang="pt-BR" sz="15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b="0" cap="none" spc="0">
                          <a:solidFill>
                            <a:schemeClr val="bg1"/>
                          </a:solidFill>
                          <a:effectLst/>
                        </a:rPr>
                        <a:t>São Paulo - Estado</a:t>
                      </a:r>
                      <a:endParaRPr lang="pt-BR" sz="15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b="1" cap="none" spc="0" dirty="0">
                          <a:solidFill>
                            <a:schemeClr val="bg1"/>
                          </a:solidFill>
                          <a:effectLst/>
                        </a:rPr>
                        <a:t>São Paulo - Capital</a:t>
                      </a:r>
                      <a:endParaRPr lang="pt-BR" sz="15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341993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Brancos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220.46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231.56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225.92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101397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Pretos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191.19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204.64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202.76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57487"/>
                  </a:ext>
                </a:extLst>
              </a:tr>
              <a:tr h="86780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 dirty="0">
                          <a:solidFill>
                            <a:schemeClr val="bg1"/>
                          </a:solidFill>
                          <a:effectLst/>
                        </a:rPr>
                        <a:t>Diferença</a:t>
                      </a:r>
                      <a:endParaRPr lang="pt-BR" sz="15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29.27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(2.9 anos)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26.92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(2.6 anos)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 dirty="0">
                          <a:solidFill>
                            <a:schemeClr val="bg1"/>
                          </a:solidFill>
                          <a:effectLst/>
                        </a:rPr>
                        <a:t>23.16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b="1" cap="none" spc="0" dirty="0">
                          <a:solidFill>
                            <a:schemeClr val="bg1"/>
                          </a:solidFill>
                          <a:effectLst/>
                        </a:rPr>
                        <a:t>(2.3 anos)</a:t>
                      </a:r>
                      <a:endParaRPr lang="pt-BR" sz="15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331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5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66667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Pardos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212.37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226.54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223.01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980680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Amarelos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195.41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213.34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208.03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937906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Indígenas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208.28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224.60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217.06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50753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Preferiu não Informar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201.76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212.69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207.39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71291"/>
                  </a:ext>
                </a:extLst>
              </a:tr>
              <a:tr h="474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Não declarou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189.89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>
                          <a:solidFill>
                            <a:schemeClr val="bg1"/>
                          </a:solidFill>
                          <a:effectLst/>
                        </a:rPr>
                        <a:t>200.22</a:t>
                      </a:r>
                      <a:endParaRPr lang="pt-BR" sz="15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500" cap="none" spc="0" dirty="0">
                          <a:solidFill>
                            <a:schemeClr val="bg1"/>
                          </a:solidFill>
                          <a:effectLst/>
                        </a:rPr>
                        <a:t>194.23</a:t>
                      </a:r>
                      <a:endParaRPr lang="pt-BR" sz="15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5591" marR="72456" marT="96609" marB="96609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43327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D4ADC548-A639-424C-BE18-B2F67C60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6165304"/>
            <a:ext cx="242085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INEP, Microdados do SAEB 2019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85F610C-B0CE-BE4E-A637-F959C6AB2A93}"/>
              </a:ext>
            </a:extLst>
          </p:cNvPr>
          <p:cNvSpPr txBox="1"/>
          <p:nvPr/>
        </p:nvSpPr>
        <p:spPr>
          <a:xfrm>
            <a:off x="611560" y="0"/>
            <a:ext cx="7704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merican Typewriter" panose="02090604020004020304" pitchFamily="18" charset="77"/>
              </a:rPr>
              <a:t>5º ANO</a:t>
            </a:r>
            <a:endParaRPr lang="pt-BR" dirty="0">
              <a:latin typeface="American Typewriter" panose="02090604020004020304" pitchFamily="18" charset="77"/>
            </a:endParaRPr>
          </a:p>
          <a:p>
            <a:pPr algn="ctr"/>
            <a:r>
              <a:rPr lang="pt-BR" b="1" dirty="0">
                <a:latin typeface="American Typewriter" panose="02090604020004020304" pitchFamily="18" charset="77"/>
              </a:rPr>
              <a:t>Tabela para os dados do SAEB 2019 por cor auto declarada – Língua Portuguesa</a:t>
            </a:r>
            <a:endParaRPr lang="pt-BR" dirty="0">
              <a:latin typeface="American Typewriter" panose="02090604020004020304" pitchFamily="18" charset="77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046118E-D9F3-FD4E-8BBD-F4A4E409F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13" y="5727599"/>
            <a:ext cx="1138808" cy="117134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21D928AC-8F03-F94D-B48F-2ED7A7C3DDD3}"/>
              </a:ext>
            </a:extLst>
          </p:cNvPr>
          <p:cNvSpPr/>
          <p:nvPr/>
        </p:nvSpPr>
        <p:spPr>
          <a:xfrm>
            <a:off x="7747012" y="2688567"/>
            <a:ext cx="1138808" cy="6368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74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9144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D88532-028B-C646-AFB2-F555FF11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554" y="368597"/>
            <a:ext cx="8354891" cy="1332212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9º ANO</a:t>
            </a: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9˚ </a:t>
            </a:r>
            <a:r>
              <a:rPr lang="en-US" sz="2400" b="1" kern="1200" dirty="0" err="1">
                <a:solidFill>
                  <a:schemeClr val="bg1"/>
                </a:solidFill>
                <a:latin typeface="American Typewriter" panose="02090604020004020304" pitchFamily="18" charset="77"/>
              </a:rPr>
              <a:t>ano</a:t>
            </a: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Dados SAEB 2019 por </a:t>
            </a:r>
            <a:r>
              <a:rPr lang="en-US" sz="2400" b="1" kern="1200" dirty="0" err="1">
                <a:solidFill>
                  <a:schemeClr val="bg1"/>
                </a:solidFill>
                <a:latin typeface="American Typewriter" panose="02090604020004020304" pitchFamily="18" charset="77"/>
              </a:rPr>
              <a:t>cor</a:t>
            </a: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 auto </a:t>
            </a:r>
            <a:r>
              <a:rPr lang="en-US" sz="2400" b="1" kern="1200" dirty="0" err="1">
                <a:solidFill>
                  <a:schemeClr val="bg1"/>
                </a:solidFill>
                <a:latin typeface="American Typewriter" panose="02090604020004020304" pitchFamily="18" charset="77"/>
              </a:rPr>
              <a:t>declarada</a:t>
            </a: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 – </a:t>
            </a:r>
            <a:r>
              <a:rPr lang="en-US" sz="2400" b="1" dirty="0">
                <a:solidFill>
                  <a:schemeClr val="bg1"/>
                </a:solidFill>
                <a:latin typeface="American Typewriter" panose="02090604020004020304" pitchFamily="18" charset="77"/>
              </a:rPr>
              <a:t>L.</a:t>
            </a:r>
            <a: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  <a:t> Port</a:t>
            </a: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br>
              <a:rPr lang="en-US" sz="2400" b="1" kern="1200" dirty="0">
                <a:solidFill>
                  <a:schemeClr val="bg1"/>
                </a:solidFill>
                <a:latin typeface="American Typewriter" panose="02090604020004020304" pitchFamily="18" charset="77"/>
              </a:rPr>
            </a:br>
            <a:endParaRPr lang="en-US" sz="2400" b="1" kern="1200" dirty="0">
              <a:solidFill>
                <a:schemeClr val="bg1"/>
              </a:solidFill>
              <a:latin typeface="American Typewriter" panose="02090604020004020304" pitchFamily="18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1479733"/>
            <a:ext cx="20574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9141618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A0B14BB-03CD-4F42-8680-CFEBA92C3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562666"/>
              </p:ext>
            </p:extLst>
          </p:nvPr>
        </p:nvGraphicFramePr>
        <p:xfrm>
          <a:off x="0" y="1700809"/>
          <a:ext cx="9141619" cy="4721720"/>
        </p:xfrm>
        <a:graphic>
          <a:graphicData uri="http://schemas.openxmlformats.org/drawingml/2006/table">
            <a:tbl>
              <a:tblPr firstRow="1" firstCol="1" bandRow="1">
                <a:solidFill>
                  <a:srgbClr val="404040"/>
                </a:solidFill>
                <a:tableStyleId>{5C22544A-7EE6-4342-B048-85BDC9FD1C3A}</a:tableStyleId>
              </a:tblPr>
              <a:tblGrid>
                <a:gridCol w="2773370">
                  <a:extLst>
                    <a:ext uri="{9D8B030D-6E8A-4147-A177-3AD203B41FA5}">
                      <a16:colId xmlns:a16="http://schemas.microsoft.com/office/drawing/2014/main" val="3538960289"/>
                    </a:ext>
                  </a:extLst>
                </a:gridCol>
                <a:gridCol w="1684581">
                  <a:extLst>
                    <a:ext uri="{9D8B030D-6E8A-4147-A177-3AD203B41FA5}">
                      <a16:colId xmlns:a16="http://schemas.microsoft.com/office/drawing/2014/main" val="817728490"/>
                    </a:ext>
                  </a:extLst>
                </a:gridCol>
                <a:gridCol w="2341834">
                  <a:extLst>
                    <a:ext uri="{9D8B030D-6E8A-4147-A177-3AD203B41FA5}">
                      <a16:colId xmlns:a16="http://schemas.microsoft.com/office/drawing/2014/main" val="565776424"/>
                    </a:ext>
                  </a:extLst>
                </a:gridCol>
                <a:gridCol w="2341834">
                  <a:extLst>
                    <a:ext uri="{9D8B030D-6E8A-4147-A177-3AD203B41FA5}">
                      <a16:colId xmlns:a16="http://schemas.microsoft.com/office/drawing/2014/main" val="1244979235"/>
                    </a:ext>
                  </a:extLst>
                </a:gridCol>
              </a:tblGrid>
              <a:tr h="50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700" b="0" cap="none" spc="0" dirty="0">
                          <a:solidFill>
                            <a:schemeClr val="bg1"/>
                          </a:solidFill>
                          <a:effectLst/>
                        </a:rPr>
                        <a:t>Grupo</a:t>
                      </a:r>
                      <a:endParaRPr lang="pt-BR" sz="17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700" b="0" cap="none" spc="0" dirty="0">
                          <a:solidFill>
                            <a:schemeClr val="bg1"/>
                          </a:solidFill>
                          <a:effectLst/>
                        </a:rPr>
                        <a:t>Brasil</a:t>
                      </a:r>
                      <a:endParaRPr lang="pt-BR" sz="17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700" b="0" cap="none" spc="0" dirty="0">
                          <a:solidFill>
                            <a:schemeClr val="bg1"/>
                          </a:solidFill>
                          <a:effectLst/>
                        </a:rPr>
                        <a:t>São Paulo - Estado</a:t>
                      </a:r>
                      <a:endParaRPr lang="pt-BR" sz="17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700" b="0" cap="none" spc="0" dirty="0">
                          <a:solidFill>
                            <a:schemeClr val="bg1"/>
                          </a:solidFill>
                          <a:effectLst/>
                        </a:rPr>
                        <a:t>São Paulo - Capital</a:t>
                      </a:r>
                      <a:endParaRPr lang="pt-BR" sz="17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73496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Brancos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266.86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 dirty="0">
                          <a:solidFill>
                            <a:schemeClr val="bg1"/>
                          </a:solidFill>
                          <a:effectLst/>
                        </a:rPr>
                        <a:t>272.39</a:t>
                      </a:r>
                      <a:endParaRPr lang="pt-BR" sz="13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267.55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13999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Pretos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243.93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249.24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248.06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091293"/>
                  </a:ext>
                </a:extLst>
              </a:tr>
              <a:tr h="8563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Diferença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22.93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(2.2 anos)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 dirty="0">
                          <a:solidFill>
                            <a:schemeClr val="bg1"/>
                          </a:solidFill>
                          <a:effectLst/>
                        </a:rPr>
                        <a:t>23.15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 dirty="0">
                          <a:solidFill>
                            <a:schemeClr val="bg1"/>
                          </a:solidFill>
                          <a:effectLst/>
                        </a:rPr>
                        <a:t>(2.3 anos)</a:t>
                      </a:r>
                      <a:endParaRPr lang="pt-BR" sz="13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19.49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(1.9 anos)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36513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10836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Pardos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254.95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262.43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260.59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550467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Amarelos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254.12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262.54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258.65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0250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Indígenas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246.84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257.76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254.71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111913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Preferiu não Informar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239.90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245.67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243.57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1664"/>
                  </a:ext>
                </a:extLst>
              </a:tr>
              <a:tr h="42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b="1" cap="none" spc="0">
                          <a:solidFill>
                            <a:schemeClr val="bg1"/>
                          </a:solidFill>
                          <a:effectLst/>
                        </a:rPr>
                        <a:t>Não declarou</a:t>
                      </a:r>
                      <a:endParaRPr lang="pt-BR" sz="13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242.27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>
                          <a:solidFill>
                            <a:schemeClr val="bg1"/>
                          </a:solidFill>
                          <a:effectLst/>
                        </a:rPr>
                        <a:t>243.54</a:t>
                      </a:r>
                      <a:endParaRPr lang="pt-BR" sz="130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cap="none" spc="0" dirty="0">
                          <a:solidFill>
                            <a:schemeClr val="bg1"/>
                          </a:solidFill>
                          <a:effectLst/>
                        </a:rPr>
                        <a:t>242.92</a:t>
                      </a:r>
                      <a:endParaRPr lang="pt-BR" sz="13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94" marR="74994" marT="9999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197520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BD7519A9-9F01-5B4E-8382-8E24BCA36DA2}"/>
              </a:ext>
            </a:extLst>
          </p:cNvPr>
          <p:cNvSpPr/>
          <p:nvPr/>
        </p:nvSpPr>
        <p:spPr>
          <a:xfrm>
            <a:off x="8100392" y="3033021"/>
            <a:ext cx="1224136" cy="10223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52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9CEF99-39CF-406E-8FCF-5EEDCCA2A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5717D4-33C9-419C-8D9C-17C707967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E152F22-1707-453C-8C48-6B5CDD242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F3EC41-E060-4D79-8F5B-1DD6A3A9D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508" y="0"/>
            <a:ext cx="8359485" cy="6870723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AB63DCE-B68C-FB44-9FBF-E0D7AF686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08" y="-27385"/>
            <a:ext cx="8320540" cy="12241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pt-BR" sz="2800" b="1" i="0" u="none" strike="noStrike" cap="none" normalizeH="0" baseline="0" dirty="0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5˚ </a:t>
            </a:r>
            <a:r>
              <a:rPr kumimoji="0" lang="en-US" altLang="pt-BR" sz="2800" b="1" i="0" u="none" strike="noStrike" cap="none" normalizeH="0" baseline="0" dirty="0" err="1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ano</a:t>
            </a:r>
            <a:endParaRPr kumimoji="0" lang="en-US" altLang="pt-BR" sz="2800" b="1" i="0" u="none" strike="noStrike" cap="none" normalizeH="0" baseline="0" dirty="0">
              <a:ln>
                <a:noFill/>
              </a:ln>
              <a:effectLst/>
              <a:latin typeface="American Typewriter" panose="02090604020004020304" pitchFamily="18" charset="77"/>
              <a:ea typeface="+mn-ea"/>
              <a:cs typeface="+mn-cs"/>
            </a:endParaRPr>
          </a:p>
          <a:p>
            <a:pPr marR="0" lvl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pt-BR" sz="2400" b="1" i="0" u="none" strike="noStrike" cap="none" normalizeH="0" baseline="0" dirty="0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da SAEB 2019 por </a:t>
            </a:r>
            <a:r>
              <a:rPr kumimoji="0" lang="en-US" altLang="pt-BR" sz="2400" b="1" i="0" u="none" strike="noStrike" cap="none" normalizeH="0" baseline="0" dirty="0" err="1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cor</a:t>
            </a:r>
            <a:r>
              <a:rPr kumimoji="0" lang="en-US" altLang="pt-BR" sz="2400" b="1" i="0" u="none" strike="noStrike" cap="none" normalizeH="0" baseline="0" dirty="0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 </a:t>
            </a:r>
            <a:r>
              <a:rPr kumimoji="0" lang="en-US" altLang="pt-BR" sz="2400" b="1" i="0" u="none" strike="noStrike" cap="none" normalizeH="0" baseline="0" dirty="0" err="1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autodeclarada</a:t>
            </a:r>
            <a:r>
              <a:rPr kumimoji="0" lang="en-US" altLang="pt-BR" sz="2400" b="1" i="0" u="none" strike="noStrike" cap="none" normalizeH="0" baseline="0" dirty="0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  </a:t>
            </a:r>
            <a:r>
              <a:rPr kumimoji="0" lang="en-US" altLang="pt-BR" sz="2400" b="1" i="0" u="none" strike="noStrike" cap="none" normalizeH="0" baseline="0" dirty="0" err="1">
                <a:ln>
                  <a:noFill/>
                </a:ln>
                <a:effectLst/>
                <a:latin typeface="American Typewriter" panose="02090604020004020304" pitchFamily="18" charset="77"/>
                <a:ea typeface="+mn-ea"/>
                <a:cs typeface="+mn-cs"/>
              </a:rPr>
              <a:t>Matemática</a:t>
            </a:r>
            <a:endParaRPr kumimoji="0" lang="en-US" altLang="pt-BR" sz="2400" b="0" i="0" u="none" strike="noStrike" cap="none" normalizeH="0" baseline="0" dirty="0">
              <a:ln>
                <a:noFill/>
              </a:ln>
              <a:effectLst/>
              <a:latin typeface="American Typewriter" panose="02090604020004020304" pitchFamily="18" charset="77"/>
              <a:ea typeface="+mn-ea"/>
              <a:cs typeface="+mn-cs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FC1580C-A9B3-534E-9535-4110A04F0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837912"/>
              </p:ext>
            </p:extLst>
          </p:nvPr>
        </p:nvGraphicFramePr>
        <p:xfrm>
          <a:off x="420952" y="1196752"/>
          <a:ext cx="8248530" cy="4968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0285">
                  <a:extLst>
                    <a:ext uri="{9D8B030D-6E8A-4147-A177-3AD203B41FA5}">
                      <a16:colId xmlns:a16="http://schemas.microsoft.com/office/drawing/2014/main" val="4104369772"/>
                    </a:ext>
                  </a:extLst>
                </a:gridCol>
                <a:gridCol w="1475238">
                  <a:extLst>
                    <a:ext uri="{9D8B030D-6E8A-4147-A177-3AD203B41FA5}">
                      <a16:colId xmlns:a16="http://schemas.microsoft.com/office/drawing/2014/main" val="970984823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1485664027"/>
                    </a:ext>
                  </a:extLst>
                </a:gridCol>
                <a:gridCol w="2033575">
                  <a:extLst>
                    <a:ext uri="{9D8B030D-6E8A-4147-A177-3AD203B41FA5}">
                      <a16:colId xmlns:a16="http://schemas.microsoft.com/office/drawing/2014/main" val="1271621601"/>
                    </a:ext>
                  </a:extLst>
                </a:gridCol>
              </a:tblGrid>
              <a:tr h="759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effectLst/>
                        </a:rPr>
                        <a:t>Grupo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effectLst/>
                        </a:rPr>
                        <a:t>Brasil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effectLst/>
                        </a:rPr>
                        <a:t>São Paulo - Estado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effectLst/>
                        </a:rPr>
                        <a:t>São Paulo – Capital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2462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effectLst/>
                        </a:rPr>
                        <a:t>Brancos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233.54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247.38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239.30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243869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Pretos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205.51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221.74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219.29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04410"/>
                  </a:ext>
                </a:extLst>
              </a:tr>
              <a:tr h="9942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Diferença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28.03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(3.7 anos)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25.64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(3.4 anos)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20.01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(2.6 anos)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86459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 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54400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Pardos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225.03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242.52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237.15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76201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Amarelos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210.34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231.22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224.64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3413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Indígenas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219.38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238.53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230.29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222266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Preferiu não Informar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217.71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232.12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226.55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594640"/>
                  </a:ext>
                </a:extLst>
              </a:tr>
              <a:tr h="40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effectLst/>
                        </a:rPr>
                        <a:t>Não declarou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204.38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>
                          <a:solidFill>
                            <a:schemeClr val="bg1"/>
                          </a:solidFill>
                          <a:effectLst/>
                        </a:rPr>
                        <a:t>217.19</a:t>
                      </a:r>
                      <a:endParaRPr lang="pt-BR" sz="13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300" dirty="0">
                          <a:solidFill>
                            <a:schemeClr val="bg1"/>
                          </a:solidFill>
                          <a:effectLst/>
                        </a:rPr>
                        <a:t>209.92</a:t>
                      </a:r>
                      <a:endParaRPr lang="pt-BR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500" marR="785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87462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BEE4F62C-365D-0E47-A3A4-3F6D2AEB5358}"/>
              </a:ext>
            </a:extLst>
          </p:cNvPr>
          <p:cNvSpPr txBox="1"/>
          <p:nvPr/>
        </p:nvSpPr>
        <p:spPr>
          <a:xfrm>
            <a:off x="2483768" y="6253120"/>
            <a:ext cx="316246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pt-BR" sz="1200" dirty="0"/>
              <a:t>Fonte: INEP, </a:t>
            </a:r>
            <a:r>
              <a:rPr lang="en-US" altLang="pt-BR" sz="1200" dirty="0" err="1"/>
              <a:t>Microdados</a:t>
            </a:r>
            <a:r>
              <a:rPr lang="en-US" altLang="pt-BR" sz="1200" dirty="0"/>
              <a:t> do SAEB 2019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DBDCB6-B16D-CB43-AD7F-6CA73BD5CA65}"/>
              </a:ext>
            </a:extLst>
          </p:cNvPr>
          <p:cNvSpPr/>
          <p:nvPr/>
        </p:nvSpPr>
        <p:spPr>
          <a:xfrm>
            <a:off x="7690047" y="2708920"/>
            <a:ext cx="979435" cy="72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9C43776C-DE42-9941-BAA3-32D35C7E7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817" y="5955266"/>
            <a:ext cx="979435" cy="10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34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C68F1-0D5C-A14B-8519-254FD528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sz="2800" b="1" dirty="0">
                <a:latin typeface="American Typewriter" panose="02090604020004020304" pitchFamily="18" charset="77"/>
              </a:rPr>
            </a:br>
            <a:br>
              <a:rPr lang="pt-BR" sz="2800" b="1" dirty="0">
                <a:latin typeface="American Typewriter" panose="02090604020004020304" pitchFamily="18" charset="77"/>
              </a:rPr>
            </a:br>
            <a:r>
              <a:rPr lang="pt-BR" sz="2800" b="1" dirty="0">
                <a:latin typeface="American Typewriter" panose="02090604020004020304" pitchFamily="18" charset="77"/>
              </a:rPr>
              <a:t>Dados do SAEB 2019 por cor auto declarada – Matemática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B6846F6F-4BC0-AF43-B83F-705DD5F89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160662"/>
              </p:ext>
            </p:extLst>
          </p:nvPr>
        </p:nvGraphicFramePr>
        <p:xfrm>
          <a:off x="457200" y="1556792"/>
          <a:ext cx="8229600" cy="4320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6712">
                  <a:extLst>
                    <a:ext uri="{9D8B030D-6E8A-4147-A177-3AD203B41FA5}">
                      <a16:colId xmlns:a16="http://schemas.microsoft.com/office/drawing/2014/main" val="3593085257"/>
                    </a:ext>
                  </a:extLst>
                </a:gridCol>
                <a:gridCol w="1492334">
                  <a:extLst>
                    <a:ext uri="{9D8B030D-6E8A-4147-A177-3AD203B41FA5}">
                      <a16:colId xmlns:a16="http://schemas.microsoft.com/office/drawing/2014/main" val="414204137"/>
                    </a:ext>
                  </a:extLst>
                </a:gridCol>
                <a:gridCol w="2093413">
                  <a:extLst>
                    <a:ext uri="{9D8B030D-6E8A-4147-A177-3AD203B41FA5}">
                      <a16:colId xmlns:a16="http://schemas.microsoft.com/office/drawing/2014/main" val="932822661"/>
                    </a:ext>
                  </a:extLst>
                </a:gridCol>
                <a:gridCol w="2057141">
                  <a:extLst>
                    <a:ext uri="{9D8B030D-6E8A-4147-A177-3AD203B41FA5}">
                      <a16:colId xmlns:a16="http://schemas.microsoft.com/office/drawing/2014/main" val="2177032011"/>
                    </a:ext>
                  </a:extLst>
                </a:gridCol>
              </a:tblGrid>
              <a:tr h="696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Grupo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Brasil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São Paulo - Estado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São Paulo – Capital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3124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Brancos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268.44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272.27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263.93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763161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Pretos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245.46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249.95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246.75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1295"/>
                  </a:ext>
                </a:extLst>
              </a:tr>
              <a:tr h="9327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Diferença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22.98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(3.0 anos)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22.32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(2.9 anos)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17.18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(2.3 anos)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13741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03674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Pardos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256.60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263.50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258.13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479299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Amarelos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254.50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262.23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256.31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73189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Indígenas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248.17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258.07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252.45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955896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Preferiu não Informar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245.81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250.48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245.67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153802"/>
                  </a:ext>
                </a:extLst>
              </a:tr>
              <a:tr h="336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Não declarou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243.74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solidFill>
                            <a:schemeClr val="bg1"/>
                          </a:solidFill>
                          <a:effectLst/>
                        </a:rPr>
                        <a:t>243.87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solidFill>
                            <a:schemeClr val="bg1"/>
                          </a:solidFill>
                          <a:effectLst/>
                        </a:rPr>
                        <a:t>240.79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96697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EEA0AF78-92EA-C94E-AAC1-AB6E4A966A91}"/>
              </a:ext>
            </a:extLst>
          </p:cNvPr>
          <p:cNvSpPr/>
          <p:nvPr/>
        </p:nvSpPr>
        <p:spPr>
          <a:xfrm>
            <a:off x="7884368" y="2924944"/>
            <a:ext cx="914400" cy="72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3AEC500A-8BFC-0045-9D53-31D60E1B26BF}"/>
              </a:ext>
            </a:extLst>
          </p:cNvPr>
          <p:cNvSpPr/>
          <p:nvPr/>
        </p:nvSpPr>
        <p:spPr>
          <a:xfrm>
            <a:off x="2666702" y="6016423"/>
            <a:ext cx="2606098" cy="2921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INEP, </a:t>
            </a:r>
            <a:r>
              <a:rPr lang="pt-BR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Microdados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SAEB 2019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1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17BE5-99FB-7A4D-A922-0E630C8D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531079"/>
            <a:ext cx="7543800" cy="936701"/>
          </a:xfrm>
        </p:spPr>
        <p:txBody>
          <a:bodyPr>
            <a:normAutofit/>
          </a:bodyPr>
          <a:lstStyle/>
          <a:p>
            <a:pPr algn="ctr"/>
            <a:r>
              <a:rPr lang="pt-BR" sz="2700" dirty="0"/>
              <a:t>Intersecções: Território, NSE, Raça e Gênero </a:t>
            </a:r>
            <a:br>
              <a:rPr lang="pt-BR" sz="2700" dirty="0"/>
            </a:br>
            <a:endParaRPr lang="pt-BR" sz="2700" dirty="0"/>
          </a:p>
        </p:txBody>
      </p:sp>
      <p:pic>
        <p:nvPicPr>
          <p:cNvPr id="5" name="Espaço Reservado para Conteúdo 4" descr="Gráfico, Gráfico de dispersão&#10;&#10;Descrição gerada automaticamente">
            <a:extLst>
              <a:ext uri="{FF2B5EF4-FFF2-40B4-BE49-F238E27FC236}">
                <a16:creationId xmlns:a16="http://schemas.microsoft.com/office/drawing/2014/main" id="{4E6CBF64-001E-2F43-A95C-A6F9627CA9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84145"/>
            <a:ext cx="8352928" cy="4215161"/>
          </a:xfr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88556012-873D-E845-9C59-F51591B35D14}"/>
              </a:ext>
            </a:extLst>
          </p:cNvPr>
          <p:cNvSpPr/>
          <p:nvPr/>
        </p:nvSpPr>
        <p:spPr>
          <a:xfrm>
            <a:off x="1759105" y="5684277"/>
            <a:ext cx="562579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b="1" dirty="0">
                <a:latin typeface="Times" pitchFamily="2" charset="0"/>
              </a:rPr>
              <a:t> </a:t>
            </a:r>
            <a:r>
              <a:rPr lang="pt-BR" sz="900" dirty="0">
                <a:latin typeface="Times" pitchFamily="2" charset="0"/>
              </a:rPr>
              <a:t>Nível de aprendizagem em Língua Portuguesa de grupos de estudantes paulistanos por NSE, raça e gênero.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55BEC835-6225-3449-868A-5FD180FE0DD8}"/>
              </a:ext>
            </a:extLst>
          </p:cNvPr>
          <p:cNvCxnSpPr>
            <a:cxnSpLocks/>
          </p:cNvCxnSpPr>
          <p:nvPr/>
        </p:nvCxnSpPr>
        <p:spPr>
          <a:xfrm flipV="1">
            <a:off x="2274850" y="1660138"/>
            <a:ext cx="5193680" cy="2810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17C9857B-72A4-E945-8E32-8430E00D5ADA}"/>
              </a:ext>
            </a:extLst>
          </p:cNvPr>
          <p:cNvSpPr txBox="1"/>
          <p:nvPr/>
        </p:nvSpPr>
        <p:spPr>
          <a:xfrm>
            <a:off x="3635896" y="5942205"/>
            <a:ext cx="2016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(</a:t>
            </a:r>
            <a:r>
              <a:rPr lang="pt-BR" sz="1200" dirty="0" err="1"/>
              <a:t>Ernica</a:t>
            </a:r>
            <a:r>
              <a:rPr lang="pt-BR" sz="1200" dirty="0"/>
              <a:t> e Rodrigues, 2020)</a:t>
            </a:r>
          </a:p>
        </p:txBody>
      </p:sp>
    </p:spTree>
    <p:extLst>
      <p:ext uri="{BB962C8B-B14F-4D97-AF65-F5344CB8AC3E}">
        <p14:creationId xmlns:p14="http://schemas.microsoft.com/office/powerpoint/2010/main" val="168240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Gráfico, Gráfico de dispersão&#10;&#10;Descrição gerada automaticamente">
            <a:extLst>
              <a:ext uri="{FF2B5EF4-FFF2-40B4-BE49-F238E27FC236}">
                <a16:creationId xmlns:a16="http://schemas.microsoft.com/office/drawing/2014/main" id="{5E214576-3D78-EF42-80A0-28918A905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8208912" cy="5616624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D3B5403-3807-3E49-B110-091FF64D2E7B}"/>
              </a:ext>
            </a:extLst>
          </p:cNvPr>
          <p:cNvSpPr/>
          <p:nvPr/>
        </p:nvSpPr>
        <p:spPr>
          <a:xfrm>
            <a:off x="7660386" y="3140463"/>
            <a:ext cx="502307" cy="28853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135197B1-710E-124A-89F9-49A3C64EB1F6}"/>
              </a:ext>
            </a:extLst>
          </p:cNvPr>
          <p:cNvCxnSpPr>
            <a:cxnSpLocks/>
          </p:cNvCxnSpPr>
          <p:nvPr/>
        </p:nvCxnSpPr>
        <p:spPr>
          <a:xfrm flipH="1">
            <a:off x="3537725" y="3274277"/>
            <a:ext cx="3947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15FE76BF-6E69-9843-9135-A42A13C5F28D}"/>
              </a:ext>
            </a:extLst>
          </p:cNvPr>
          <p:cNvSpPr txBox="1"/>
          <p:nvPr/>
        </p:nvSpPr>
        <p:spPr>
          <a:xfrm>
            <a:off x="3635896" y="609329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(</a:t>
            </a:r>
            <a:r>
              <a:rPr lang="pt-BR" dirty="0" err="1"/>
              <a:t>Ernica</a:t>
            </a:r>
            <a:r>
              <a:rPr lang="pt-BR" dirty="0"/>
              <a:t> e Rodrigues, 2020)</a:t>
            </a:r>
          </a:p>
        </p:txBody>
      </p:sp>
    </p:spTree>
    <p:extLst>
      <p:ext uri="{BB962C8B-B14F-4D97-AF65-F5344CB8AC3E}">
        <p14:creationId xmlns:p14="http://schemas.microsoft.com/office/powerpoint/2010/main" val="32099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6491</TotalTime>
  <Words>909</Words>
  <Application>Microsoft Macintosh PowerPoint</Application>
  <PresentationFormat>Apresentação na tela (4:3)</PresentationFormat>
  <Paragraphs>257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American Typewriter</vt:lpstr>
      <vt:lpstr>Arial</vt:lpstr>
      <vt:lpstr>Calibri</vt:lpstr>
      <vt:lpstr>Times</vt:lpstr>
      <vt:lpstr>Wingdings</vt:lpstr>
      <vt:lpstr>Diseño predeterminado</vt:lpstr>
      <vt:lpstr>Apresentação do PowerPoint</vt:lpstr>
      <vt:lpstr>Questões Iniciais</vt:lpstr>
      <vt:lpstr>Cenário pré-pandemia O que dizem os dados?</vt:lpstr>
      <vt:lpstr>Apresentação do PowerPoint</vt:lpstr>
      <vt:lpstr>       9º ANO          9˚ ano Dados SAEB 2019 por cor auto declarada – L. Port  </vt:lpstr>
      <vt:lpstr>Apresentação do PowerPoint</vt:lpstr>
      <vt:lpstr>  Dados do SAEB 2019 por cor auto declarada – Matemática </vt:lpstr>
      <vt:lpstr>Intersecções: Território, NSE, Raça e Gênero  </vt:lpstr>
      <vt:lpstr>Apresentação do PowerPoint</vt:lpstr>
      <vt:lpstr>Durante a pandemia</vt:lpstr>
      <vt:lpstr>Etapas Distintas: perdas e intervenções distintas</vt:lpstr>
      <vt:lpstr>Questões de método e de conceito para o retorno</vt:lpstr>
      <vt:lpstr>Janela de Oportunidade educacional: educação como direito</vt:lpstr>
      <vt:lpstr>Apresentação do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Zara Figueiredo Tripodi</cp:lastModifiedBy>
  <cp:revision>664</cp:revision>
  <dcterms:created xsi:type="dcterms:W3CDTF">2010-05-23T14:28:12Z</dcterms:created>
  <dcterms:modified xsi:type="dcterms:W3CDTF">2021-04-07T13:00:38Z</dcterms:modified>
</cp:coreProperties>
</file>